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86" r:id="rId15"/>
    <p:sldId id="287" r:id="rId16"/>
    <p:sldId id="288" r:id="rId17"/>
    <p:sldId id="292" r:id="rId18"/>
    <p:sldId id="272" r:id="rId19"/>
    <p:sldId id="274" r:id="rId20"/>
    <p:sldId id="273" r:id="rId21"/>
    <p:sldId id="275" r:id="rId22"/>
    <p:sldId id="276" r:id="rId23"/>
    <p:sldId id="278" r:id="rId24"/>
    <p:sldId id="280" r:id="rId25"/>
    <p:sldId id="281" r:id="rId26"/>
    <p:sldId id="289" r:id="rId27"/>
    <p:sldId id="293" r:id="rId28"/>
    <p:sldId id="294" r:id="rId29"/>
    <p:sldId id="295" r:id="rId30"/>
    <p:sldId id="296" r:id="rId31"/>
    <p:sldId id="297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7" r:id="rId41"/>
    <p:sldId id="308" r:id="rId42"/>
    <p:sldId id="309" r:id="rId43"/>
    <p:sldId id="310" r:id="rId44"/>
    <p:sldId id="311" r:id="rId45"/>
    <p:sldId id="312" r:id="rId46"/>
    <p:sldId id="313" r:id="rId47"/>
    <p:sldId id="314" r:id="rId48"/>
    <p:sldId id="315" r:id="rId49"/>
    <p:sldId id="316" r:id="rId50"/>
    <p:sldId id="317" r:id="rId51"/>
    <p:sldId id="318" r:id="rId52"/>
    <p:sldId id="319" r:id="rId53"/>
    <p:sldId id="320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81801-6970-4F60-A966-7774566C6AE5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E6F7A-9B5E-478C-AA0F-440DF3ADBB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loyang/TCPY20180922_Python-industry-IoT" TargetMode="External"/><Relationship Id="rId2" Type="http://schemas.openxmlformats.org/officeDocument/2006/relationships/hyperlink" Target="https://github.com/maloyang/PLC-Pyth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物聯網大數據資料視覺化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講者：楊熲煜 </a:t>
            </a:r>
            <a:r>
              <a:rPr lang="en-US" altLang="zh-TW" dirty="0" err="1" smtClean="0"/>
              <a:t>Malo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</a:t>
            </a:r>
            <a:r>
              <a:rPr lang="zh-TW" altLang="en-US" b="1" dirty="0" smtClean="0"/>
              <a:t>格式介紹</a:t>
            </a:r>
            <a:endParaRPr lang="en-US" altLang="zh-TW" b="1" dirty="0" smtClean="0"/>
          </a:p>
        </p:txBody>
      </p:sp>
      <p:pic>
        <p:nvPicPr>
          <p:cNvPr id="22530" name="Picture 2" descr="格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98547"/>
            <a:ext cx="7072362" cy="4759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以Python來說，較為常見的三個套件</a:t>
            </a:r>
            <a:endParaRPr lang="en-US" b="1" dirty="0" smtClean="0"/>
          </a:p>
          <a:p>
            <a:pPr lvl="1"/>
            <a:r>
              <a:rPr lang="en-US" dirty="0" err="1" smtClean="0"/>
              <a:t>modbus-tk</a:t>
            </a:r>
            <a:r>
              <a:rPr lang="en-US" dirty="0" smtClean="0"/>
              <a:t>:</a:t>
            </a:r>
            <a:r>
              <a:rPr lang="zh-TW" altLang="en-US" dirty="0" smtClean="0"/>
              <a:t> 常用的都有實作，我的主力</a:t>
            </a:r>
            <a:endParaRPr lang="en-US" dirty="0" smtClean="0"/>
          </a:p>
          <a:p>
            <a:pPr lvl="1"/>
            <a:r>
              <a:rPr lang="en-US" altLang="zh-TW" dirty="0" err="1" smtClean="0"/>
              <a:t>pymodbus</a:t>
            </a:r>
            <a:r>
              <a:rPr lang="en-US" altLang="zh-TW" dirty="0" smtClean="0"/>
              <a:t>: </a:t>
            </a:r>
            <a:r>
              <a:rPr lang="zh-TW" altLang="en-US" dirty="0" smtClean="0"/>
              <a:t>據說實作最完整，但使用資源相對的多，相依套件也多</a:t>
            </a:r>
          </a:p>
          <a:p>
            <a:pPr lvl="1"/>
            <a:r>
              <a:rPr lang="en-US" dirty="0" err="1" smtClean="0"/>
              <a:t>MinimalModbus</a:t>
            </a:r>
            <a:r>
              <a:rPr lang="en-US" dirty="0" smtClean="0"/>
              <a:t>: </a:t>
            </a:r>
            <a:r>
              <a:rPr lang="en-US" dirty="0" err="1" smtClean="0"/>
              <a:t>實作項目較少，使用資源也相對的少</a:t>
            </a:r>
            <a:r>
              <a:rPr lang="en-US" dirty="0" smtClean="0"/>
              <a:t>(</a:t>
            </a:r>
            <a:r>
              <a:rPr lang="en-US" dirty="0" err="1" smtClean="0"/>
              <a:t>Modbus</a:t>
            </a:r>
            <a:r>
              <a:rPr lang="en-US" dirty="0" smtClean="0"/>
              <a:t>/RTU, </a:t>
            </a:r>
            <a:r>
              <a:rPr lang="en-US" dirty="0" err="1" smtClean="0"/>
              <a:t>Modbus</a:t>
            </a:r>
            <a:r>
              <a:rPr lang="en-US" dirty="0" smtClean="0"/>
              <a:t>/ASCII)</a:t>
            </a:r>
          </a:p>
          <a:p>
            <a:pPr lvl="1"/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Modbus-tk</a:t>
            </a:r>
            <a:endParaRPr lang="en-US" b="1" dirty="0" smtClean="0"/>
          </a:p>
          <a:p>
            <a:pPr lvl="1"/>
            <a:r>
              <a:rPr lang="zh-TW" altLang="en-US" dirty="0" smtClean="0"/>
              <a:t>個人推薦使用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安裝方式</a:t>
            </a:r>
            <a:r>
              <a:rPr lang="en-US" altLang="zh-TW" dirty="0" smtClean="0"/>
              <a:t>:</a:t>
            </a:r>
          </a:p>
          <a:p>
            <a:pPr lvl="1"/>
            <a:r>
              <a:rPr lang="en-US" dirty="0" smtClean="0"/>
              <a:t>pip install </a:t>
            </a:r>
            <a:r>
              <a:rPr lang="en-US" dirty="0" err="1" smtClean="0"/>
              <a:t>modbus_tk</a:t>
            </a:r>
            <a:endParaRPr lang="en-US" dirty="0" smtClean="0"/>
          </a:p>
          <a:p>
            <a:r>
              <a:rPr lang="zh-TW" altLang="en-US" b="1" dirty="0" smtClean="0"/>
              <a:t>進一步的資訊可以參考我之前的演講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與</a:t>
            </a:r>
            <a:r>
              <a:rPr lang="en-US" altLang="zh-TW" b="1" dirty="0" smtClean="0"/>
              <a:t>PLC</a:t>
            </a:r>
            <a:r>
              <a:rPr lang="zh-TW" altLang="en-US" b="1" dirty="0" smtClean="0"/>
              <a:t>共舞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2"/>
              </a:rPr>
              <a:t>link</a:t>
            </a:r>
            <a:r>
              <a:rPr lang="en-US" altLang="zh-TW" b="1" dirty="0" smtClean="0"/>
              <a:t>)</a:t>
            </a:r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工業</a:t>
            </a:r>
            <a:r>
              <a:rPr lang="en-US" altLang="zh-TW" b="1" dirty="0" smtClean="0"/>
              <a:t>4.0 - </a:t>
            </a:r>
            <a:r>
              <a:rPr lang="zh-TW" altLang="en-US" b="1" dirty="0" smtClean="0"/>
              <a:t>工廠監控系統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3"/>
              </a:rPr>
              <a:t>link</a:t>
            </a:r>
            <a:r>
              <a:rPr lang="en-US" altLang="zh-TW" b="1" dirty="0" smtClean="0"/>
              <a:t>)(</a:t>
            </a:r>
            <a:r>
              <a:rPr lang="en-US" altLang="zh-TW" b="1" dirty="0" err="1" smtClean="0"/>
              <a:t>pycon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tw</a:t>
            </a:r>
            <a:r>
              <a:rPr lang="en-US" altLang="zh-TW" b="1" dirty="0" smtClean="0"/>
              <a:t> 2018)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以士林電機的電表為例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的電壓電流資訊</a:t>
            </a:r>
            <a:endParaRPr lang="en-US" altLang="zh-TW" b="1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 t="23375" b="40560"/>
          <a:stretch>
            <a:fillRect/>
          </a:stretch>
        </p:blipFill>
        <p:spPr bwMode="auto">
          <a:xfrm>
            <a:off x="156955" y="2357430"/>
            <a:ext cx="8823333" cy="450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的功率資訊</a:t>
            </a:r>
            <a:endParaRPr lang="en-US" altLang="zh-TW" b="1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t="60107" b="4007"/>
          <a:stretch>
            <a:fillRect/>
          </a:stretch>
        </p:blipFill>
        <p:spPr bwMode="auto">
          <a:xfrm>
            <a:off x="357158" y="2500306"/>
            <a:ext cx="8585630" cy="43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的功率資訊</a:t>
            </a:r>
            <a:endParaRPr lang="en-US" altLang="zh-TW" b="1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29979"/>
            <a:ext cx="6286544" cy="552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IEEE 754</a:t>
            </a:r>
            <a:endParaRPr lang="zh-TW" altLang="en-US" dirty="0"/>
          </a:p>
        </p:txBody>
      </p:sp>
      <p:pic>
        <p:nvPicPr>
          <p:cNvPr id="1026" name="Picture 2" descr="flo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14553"/>
            <a:ext cx="7358114" cy="45468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736"/>
            <a:ext cx="7572428" cy="475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8196" name="Picture 4" descr="HiveMQ - Enterprise ready MQTT to move your IoT d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643050"/>
            <a:ext cx="5857916" cy="466842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0" y="6488668"/>
            <a:ext cx="322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https://www.hivemq.com/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高雄</a:t>
            </a:r>
            <a:r>
              <a:rPr lang="en-US" altLang="zh-TW" dirty="0" err="1" smtClean="0"/>
              <a:t>Python社群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義工</a:t>
            </a:r>
            <a:endParaRPr lang="en-US" altLang="zh-TW" dirty="0" smtClean="0"/>
          </a:p>
          <a:p>
            <a:r>
              <a:rPr lang="zh-TW" altLang="en-US" dirty="0" smtClean="0"/>
              <a:t>正修科技大學講師</a:t>
            </a:r>
            <a:endParaRPr lang="en-US" altLang="zh-TW" dirty="0" smtClean="0"/>
          </a:p>
          <a:p>
            <a:r>
              <a:rPr lang="zh-TW" altLang="en-US" dirty="0" smtClean="0"/>
              <a:t>高雄科技大學業界講師</a:t>
            </a:r>
            <a:endParaRPr lang="en-US" altLang="zh-TW" dirty="0" smtClean="0"/>
          </a:p>
          <a:p>
            <a:r>
              <a:rPr lang="zh-TW" altLang="en-US" dirty="0" smtClean="0"/>
              <a:t>勞動部在職訓練講師</a:t>
            </a:r>
            <a:endParaRPr lang="en-US" altLang="zh-TW" dirty="0" smtClean="0"/>
          </a:p>
          <a:p>
            <a:r>
              <a:rPr lang="zh-TW" altLang="en-US" dirty="0" smtClean="0"/>
              <a:t>台灣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研討會講者</a:t>
            </a:r>
            <a:r>
              <a:rPr lang="en-US" altLang="zh-TW" dirty="0" smtClean="0"/>
              <a:t>(2018~2021)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000372"/>
            <a:ext cx="746459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資料視覺化應用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Farm1電表資訊：單日資料視覺化Demo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86"/>
            <a:ext cx="874348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Farm1電表資訊：整月資料視覺化Demo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928934"/>
            <a:ext cx="5572164" cy="365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以地圖呈現farm1, 2, 3的即時電量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357430"/>
            <a:ext cx="7027863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發電量分析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日累計發電量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57"/>
            <a:ext cx="8443062" cy="3818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發電量分析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00372"/>
            <a:ext cx="854907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我們把前面的</a:t>
            </a:r>
            <a:r>
              <a:rPr lang="en-US" altLang="zh-TW" dirty="0" smtClean="0"/>
              <a:t>raw </a:t>
            </a:r>
            <a:r>
              <a:rPr lang="en-US" altLang="zh-TW" dirty="0" err="1" smtClean="0"/>
              <a:t>data整理過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err="1" smtClean="0"/>
              <a:t>hour是我們畫日趨勢圖時所需要的時間資訊</a:t>
            </a:r>
            <a:endParaRPr lang="en-US" altLang="zh-TW" dirty="0" smtClean="0"/>
          </a:p>
          <a:p>
            <a:r>
              <a:rPr lang="en-US" altLang="zh-TW" dirty="0" err="1" smtClean="0"/>
              <a:t>Total_e則把電廠中，每一個發電設備的電量依每小時進行合計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286250"/>
            <a:ext cx="72564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數據</a:t>
            </a:r>
            <a:r>
              <a:rPr lang="en-US" altLang="zh-TW" dirty="0" err="1" smtClean="0"/>
              <a:t>uni</a:t>
            </a:r>
            <a:r>
              <a:rPr lang="en-US" altLang="zh-TW" dirty="0" smtClean="0"/>
              <a:t>-form</a:t>
            </a:r>
          </a:p>
          <a:p>
            <a:r>
              <a:rPr lang="zh-TW" altLang="en-US" dirty="0" smtClean="0"/>
              <a:t>除以整個設置容量</a:t>
            </a:r>
            <a:r>
              <a:rPr lang="en-US" altLang="zh-TW" dirty="0" smtClean="0"/>
              <a:t>: kWh/capacity=kWh/</a:t>
            </a:r>
            <a:r>
              <a:rPr lang="en-US" altLang="zh-TW" dirty="0" err="1" smtClean="0"/>
              <a:t>kWp</a:t>
            </a:r>
            <a:r>
              <a:rPr lang="en-US" altLang="zh-TW" dirty="0" smtClean="0"/>
              <a:t> = deg4kw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714752"/>
            <a:ext cx="7820912" cy="273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雖然前一張圖可以更清楚得知發電效率</a:t>
            </a:r>
            <a:endParaRPr lang="en-US" altLang="zh-TW" dirty="0" smtClean="0"/>
          </a:p>
          <a:p>
            <a:r>
              <a:rPr lang="zh-TW" altLang="en-US" dirty="0" smtClean="0"/>
              <a:t>但可能還不夠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來看一下</a:t>
            </a:r>
            <a:r>
              <a:rPr lang="en-US" altLang="zh-TW" dirty="0" smtClean="0"/>
              <a:t>5/7的資訊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429000"/>
            <a:ext cx="8590081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物聯網資料介紹特性說明</a:t>
            </a:r>
            <a:endParaRPr lang="en-US" altLang="zh-TW" dirty="0" smtClean="0"/>
          </a:p>
          <a:p>
            <a:r>
              <a:rPr lang="zh-TW" altLang="en-US" dirty="0" smtClean="0"/>
              <a:t>物聯網資料的收集</a:t>
            </a:r>
            <a:endParaRPr lang="en-US" altLang="zh-TW" dirty="0" smtClean="0"/>
          </a:p>
          <a:p>
            <a:r>
              <a:rPr lang="zh-TW" altLang="en-US" dirty="0" smtClean="0"/>
              <a:t>常用的通訊協定</a:t>
            </a:r>
            <a:endParaRPr lang="en-US" altLang="zh-TW" dirty="0" smtClean="0"/>
          </a:p>
          <a:p>
            <a:r>
              <a:rPr lang="zh-TW" altLang="en-US" dirty="0" smtClean="0"/>
              <a:t>資料分析應用</a:t>
            </a:r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把陽光強度的資訊加入</a:t>
            </a:r>
            <a:endParaRPr lang="en-US" altLang="zh-TW" dirty="0" smtClean="0"/>
          </a:p>
          <a:p>
            <a:r>
              <a:rPr lang="zh-TW" altLang="en-US" dirty="0" smtClean="0"/>
              <a:t>並</a:t>
            </a:r>
            <a:r>
              <a:rPr lang="en-US" altLang="zh-TW" dirty="0" err="1" smtClean="0"/>
              <a:t>uni-form處理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357562"/>
            <a:ext cx="873218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如同日發電量的概念畫趨勢圖</a:t>
            </a:r>
            <a:endParaRPr lang="en-US" altLang="zh-TW" dirty="0" smtClean="0"/>
          </a:p>
          <a:p>
            <a:r>
              <a:rPr lang="en-US" altLang="zh-TW" dirty="0" err="1" smtClean="0"/>
              <a:t>Date是每天的日期</a:t>
            </a:r>
            <a:endParaRPr lang="en-US" altLang="zh-TW" dirty="0" smtClean="0"/>
          </a:p>
          <a:p>
            <a:r>
              <a:rPr lang="en-US" altLang="zh-TW" dirty="0" err="1" smtClean="0"/>
              <a:t>Total_e是每日的電量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877"/>
            <a:ext cx="8197235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進一步</a:t>
            </a:r>
            <a:r>
              <a:rPr lang="en-US" altLang="zh-TW" dirty="0" err="1" smtClean="0"/>
              <a:t>uni</a:t>
            </a:r>
            <a:r>
              <a:rPr lang="en-US" altLang="zh-TW" dirty="0" smtClean="0"/>
              <a:t>-form</a:t>
            </a:r>
          </a:p>
          <a:p>
            <a:endParaRPr lang="en-US" altLang="zh-TW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000372"/>
            <a:ext cx="824546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再加入日照資訊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00372"/>
            <a:ext cx="8511071" cy="362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是否每一台都很優秀</a:t>
            </a:r>
            <a:endParaRPr lang="en-US" altLang="zh-TW" dirty="0" smtClean="0"/>
          </a:p>
          <a:p>
            <a:r>
              <a:rPr lang="zh-TW" altLang="en-US" dirty="0" smtClean="0"/>
              <a:t>把每台的小時電量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單台的設置量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全部都做uni</a:t>
            </a:r>
            <a:r>
              <a:rPr lang="en-US" altLang="zh-TW" dirty="0" smtClean="0"/>
              <a:t>-form)</a:t>
            </a:r>
          </a:p>
          <a:p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50728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單用眼力去比對</a:t>
            </a:r>
            <a:r>
              <a:rPr lang="en-US" altLang="zh-TW" dirty="0" err="1" smtClean="0"/>
              <a:t>sun和各台</a:t>
            </a:r>
            <a:r>
              <a:rPr lang="zh-TW" altLang="en-US" dirty="0" smtClean="0"/>
              <a:t>發電量的關係，不容易判別好壞</a:t>
            </a:r>
            <a:endParaRPr lang="en-US" altLang="zh-TW" dirty="0" smtClean="0"/>
          </a:p>
          <a:p>
            <a:r>
              <a:rPr lang="zh-TW" altLang="en-US" dirty="0" smtClean="0"/>
              <a:t>因此我們引入</a:t>
            </a:r>
            <a:r>
              <a:rPr lang="en-US" altLang="zh-TW" dirty="0" err="1" smtClean="0"/>
              <a:t>PR來判斷</a:t>
            </a:r>
            <a:endParaRPr lang="en-US" altLang="zh-TW" dirty="0" smtClean="0"/>
          </a:p>
          <a:p>
            <a:r>
              <a:rPr lang="en-US" dirty="0" smtClean="0"/>
              <a:t>PR(Performance Ratio): </a:t>
            </a:r>
            <a:r>
              <a:rPr lang="en-US" dirty="0" err="1" smtClean="0"/>
              <a:t>實際發電與額定發電的比值</a:t>
            </a:r>
            <a:endParaRPr lang="en-US" dirty="0" smtClean="0"/>
          </a:p>
          <a:p>
            <a:r>
              <a:rPr lang="en-US" altLang="zh-TW" b="1" dirty="0" smtClean="0"/>
              <a:t>PR = </a:t>
            </a:r>
            <a:r>
              <a:rPr lang="zh-TW" altLang="en-US" b="1" dirty="0" smtClean="0"/>
              <a:t>每</a:t>
            </a:r>
            <a:r>
              <a:rPr lang="en-US" altLang="zh-TW" b="1" dirty="0" smtClean="0"/>
              <a:t>kW</a:t>
            </a:r>
            <a:r>
              <a:rPr lang="zh-TW" altLang="en-US" b="1" dirty="0" smtClean="0"/>
              <a:t>系統一日發電度數 </a:t>
            </a:r>
            <a:r>
              <a:rPr lang="en-US" altLang="zh-TW" b="1" dirty="0" smtClean="0"/>
              <a:t>/ </a:t>
            </a:r>
            <a:r>
              <a:rPr lang="zh-TW" altLang="en-US" b="1" dirty="0" smtClean="0"/>
              <a:t>等效日照小時</a:t>
            </a:r>
            <a:r>
              <a:rPr lang="en-US" altLang="zh-TW" b="1" dirty="0" smtClean="0"/>
              <a:t>(ESH)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PR(Performance Ratio): </a:t>
            </a:r>
            <a:r>
              <a:rPr lang="en-US" dirty="0" err="1" smtClean="0"/>
              <a:t>實際發電與額定發電的比值</a:t>
            </a:r>
            <a:endParaRPr lang="en-US" dirty="0" smtClean="0"/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686050"/>
            <a:ext cx="7294563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至此，是否覺得眼力已不夠使用</a:t>
            </a:r>
            <a:r>
              <a:rPr lang="en-US" dirty="0" smtClean="0"/>
              <a:t>?!</a:t>
            </a:r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357562"/>
            <a:ext cx="8688831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至此，是否覺得眼力已不夠使用</a:t>
            </a:r>
            <a:r>
              <a:rPr lang="en-US" dirty="0" smtClean="0"/>
              <a:t>?!</a:t>
            </a:r>
          </a:p>
          <a:p>
            <a:r>
              <a:rPr lang="en-US" dirty="0" err="1" smtClean="0"/>
              <a:t>調整預設的色系</a:t>
            </a:r>
            <a:r>
              <a:rPr lang="en-US" dirty="0" smtClean="0"/>
              <a:t> </a:t>
            </a:r>
            <a:r>
              <a:rPr lang="en-US" dirty="0" err="1" smtClean="0"/>
              <a:t>cmap</a:t>
            </a:r>
            <a:r>
              <a:rPr lang="en-US" dirty="0" smtClean="0"/>
              <a:t>='</a:t>
            </a:r>
            <a:r>
              <a:rPr lang="en-US" dirty="0" err="1" smtClean="0"/>
              <a:t>bwr</a:t>
            </a:r>
            <a:r>
              <a:rPr lang="en-US" dirty="0" smtClean="0"/>
              <a:t>'</a:t>
            </a:r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3429000"/>
            <a:ext cx="914551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Express </a:t>
            </a:r>
            <a:r>
              <a:rPr lang="zh-TW" altLang="en-US" dirty="0" smtClean="0"/>
              <a:t>是一套更精緻，強調互動的資料視覺化套件</a:t>
            </a:r>
            <a:endParaRPr lang="en-US" altLang="zh-TW" dirty="0" smtClean="0"/>
          </a:p>
          <a:p>
            <a:r>
              <a:rPr lang="zh-TW" altLang="en-US" dirty="0" smtClean="0"/>
              <a:t>稱之為視覺化的神器也不為過</a:t>
            </a:r>
            <a:r>
              <a:rPr lang="en-US" altLang="zh-TW" dirty="0" smtClean="0"/>
              <a:t>!!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物聯網資料特性介紹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 </a:t>
            </a:r>
            <a:r>
              <a:rPr lang="en-US" altLang="zh-TW" dirty="0" smtClean="0"/>
              <a:t>Internet of Things</a:t>
            </a:r>
          </a:p>
          <a:p>
            <a:r>
              <a:rPr lang="zh-TW" altLang="en-US" dirty="0" smtClean="0"/>
              <a:t>泛指各種機器、設備、生物資訊經由網路傳輸數據，所構成的關聯式系統</a:t>
            </a:r>
            <a:endParaRPr lang="en-US" altLang="zh-TW" dirty="0" smtClean="0"/>
          </a:p>
          <a:p>
            <a:r>
              <a:rPr lang="zh-TW" altLang="en-US" dirty="0" smtClean="0"/>
              <a:t>本次演講的主題將聚焦在工控應用的領域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8856" y="3643314"/>
            <a:ext cx="3315144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0" y="6488668"/>
            <a:ext cx="7839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err="1" smtClean="0"/>
              <a:t>wiki百科</a:t>
            </a:r>
            <a:endParaRPr lang="en-US" altLang="zh-TW" dirty="0" smtClean="0"/>
          </a:p>
          <a:p>
            <a:r>
              <a:rPr lang="en-US" altLang="zh-TW" dirty="0" smtClean="0"/>
              <a:t>https://zh.wikipedia.org/zh-tw/%E7%89%A9%E8%81%94%E7%BD%91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Express </a:t>
            </a:r>
            <a:r>
              <a:rPr lang="zh-TW" altLang="en-US" dirty="0" smtClean="0"/>
              <a:t>是一套更精緻，強調互動的資料視覺化套件</a:t>
            </a:r>
            <a:endParaRPr lang="en-US" altLang="zh-TW" dirty="0" smtClean="0"/>
          </a:p>
          <a:p>
            <a:r>
              <a:rPr lang="zh-TW" altLang="en-US" dirty="0" smtClean="0"/>
              <a:t>稱之為視覺化的神器也不為過</a:t>
            </a:r>
            <a:r>
              <a:rPr lang="en-US" altLang="zh-TW" dirty="0" smtClean="0"/>
              <a:t>!!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087031"/>
            <a:ext cx="7143800" cy="338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把電量和日照放一起</a:t>
            </a:r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017" t="20331" r="2195"/>
          <a:stretch>
            <a:fillRect/>
          </a:stretch>
        </p:blipFill>
        <p:spPr bwMode="auto">
          <a:xfrm>
            <a:off x="500034" y="3331042"/>
            <a:ext cx="8346300" cy="30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把電量和日照放一起</a:t>
            </a:r>
            <a:endParaRPr lang="en-US" dirty="0" smtClean="0"/>
          </a:p>
          <a:p>
            <a:r>
              <a:rPr lang="zh-TW" altLang="en-US" dirty="0" smtClean="0"/>
              <a:t>設定</a:t>
            </a:r>
            <a:r>
              <a:rPr lang="en-US" altLang="zh-TW" dirty="0" smtClean="0"/>
              <a:t>x,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y的title，要用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fig.update_layout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xaxis_title</a:t>
            </a:r>
            <a:r>
              <a:rPr lang="en-US" altLang="zh-TW" dirty="0" smtClean="0"/>
              <a:t>="hour", </a:t>
            </a:r>
            <a:r>
              <a:rPr lang="en-US" altLang="zh-TW" dirty="0" err="1" smtClean="0"/>
              <a:t>yaxis_title</a:t>
            </a:r>
            <a:r>
              <a:rPr lang="en-US" altLang="zh-TW" dirty="0" smtClean="0"/>
              <a:t>="Degree/kW")</a:t>
            </a:r>
          </a:p>
          <a:p>
            <a:endParaRPr lang="en-US" altLang="zh-TW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714752"/>
            <a:ext cx="833402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畫出二條線後，我們就可以來看看plotly的進一步優點</a:t>
            </a:r>
            <a:endParaRPr lang="en-US" dirty="0" smtClean="0"/>
          </a:p>
          <a:p>
            <a:r>
              <a:rPr lang="zh-TW" altLang="en-US" dirty="0" smtClean="0"/>
              <a:t>框選細節來看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71876"/>
            <a:ext cx="7858180" cy="29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下載圖片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643182"/>
            <a:ext cx="7422584" cy="36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下載圖片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t="22917" b="8333"/>
          <a:stretch>
            <a:fillRect/>
          </a:stretch>
        </p:blipFill>
        <p:spPr bwMode="auto">
          <a:xfrm>
            <a:off x="0" y="2000240"/>
            <a:ext cx="643890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t="27084" b="10416"/>
          <a:stretch>
            <a:fillRect/>
          </a:stretch>
        </p:blipFill>
        <p:spPr bwMode="auto">
          <a:xfrm>
            <a:off x="2705100" y="4572008"/>
            <a:ext cx="64389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 rot="20156915">
            <a:off x="5088229" y="3890645"/>
            <a:ext cx="1000132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整廠發電量趨勢</a:t>
            </a:r>
            <a:endParaRPr lang="en-US" altLang="zh-TW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250" y="3143248"/>
            <a:ext cx="840775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整廠發電量趨勢</a:t>
            </a:r>
            <a:endParaRPr lang="en-US" altLang="zh-TW" dirty="0" smtClean="0"/>
          </a:p>
          <a:p>
            <a:r>
              <a:rPr lang="en-US" altLang="zh-TW" dirty="0" err="1" smtClean="0"/>
              <a:t>Uni-form轉換</a:t>
            </a:r>
            <a:endParaRPr lang="en-US" altLang="zh-TW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58"/>
            <a:ext cx="823733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加入日照資訊</a:t>
            </a:r>
            <a:endParaRPr lang="en-US" altLang="zh-TW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452" y="3071810"/>
            <a:ext cx="852854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把單一台的資訊也列入圖中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969" y="3000372"/>
            <a:ext cx="876703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物聯網資料特性介紹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在工業、農業物聯網的資料大多為連續、恒定時間的資料收集方式</a:t>
            </a:r>
            <a:endParaRPr lang="en-US" altLang="zh-TW" dirty="0" smtClean="0"/>
          </a:p>
          <a:p>
            <a:r>
              <a:rPr lang="zh-TW" altLang="en-US" dirty="0" smtClean="0"/>
              <a:t>因此將和社群網路集中某一時間集中暴發資訊的型態有所不同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把單一台的資訊也列入圖中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5005159"/>
            <a:ext cx="4837973" cy="1852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214554"/>
            <a:ext cx="7123113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786446" y="5643578"/>
            <a:ext cx="571504" cy="4286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9471630">
            <a:off x="5343844" y="4355945"/>
            <a:ext cx="801172" cy="965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提供的操作功能用動畫來看比較清楚</a:t>
            </a:r>
            <a:endParaRPr lang="en-US" altLang="zh-TW" dirty="0" smtClean="0"/>
          </a:p>
        </p:txBody>
      </p:sp>
      <p:pic>
        <p:nvPicPr>
          <p:cNvPr id="23555" name="Picture 3" descr="E:\教學\IOT基地\2023-06_hub主題分享\物聯網大數據資料視覺化應用_課程\notebook\month_plotly_operation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00372"/>
            <a:ext cx="8265617" cy="33575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PR值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0"/>
            <a:ext cx="838723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Heatmap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28868"/>
            <a:ext cx="8215370" cy="347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物聯網資料收集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電力資訊的收集</a:t>
            </a:r>
            <a:endParaRPr lang="zh-TW" altLang="en-US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341563"/>
            <a:ext cx="6381750" cy="451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物聯網資料收集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數位電表 </a:t>
            </a:r>
            <a:r>
              <a:rPr lang="en-US" altLang="zh-TW" dirty="0" smtClean="0"/>
              <a:t>/</a:t>
            </a:r>
            <a:r>
              <a:rPr lang="zh-TW" altLang="en-US" dirty="0" smtClean="0"/>
              <a:t> 智慧電表的資料收集方式</a:t>
            </a:r>
            <a:r>
              <a:rPr lang="en-US" altLang="zh-TW" dirty="0" smtClean="0"/>
              <a:t>:</a:t>
            </a:r>
          </a:p>
          <a:p>
            <a:r>
              <a:rPr lang="en-US" altLang="zh-TW" dirty="0" err="1" smtClean="0"/>
              <a:t>Modbus</a:t>
            </a:r>
            <a:r>
              <a:rPr lang="en-US" altLang="zh-TW" dirty="0" smtClean="0"/>
              <a:t>/RTU or </a:t>
            </a:r>
            <a:r>
              <a:rPr lang="en-US" altLang="zh-TW" dirty="0" err="1" smtClean="0"/>
              <a:t>Modbus</a:t>
            </a:r>
            <a:r>
              <a:rPr lang="en-US" altLang="zh-TW" dirty="0" smtClean="0"/>
              <a:t>/TCP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571876"/>
            <a:ext cx="24669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2394" y="3500438"/>
            <a:ext cx="2734319" cy="251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工業控制中很常用的通訊協定</a:t>
            </a:r>
            <a:endParaRPr lang="zh-TW" altLang="en-US" dirty="0"/>
          </a:p>
        </p:txBody>
      </p:sp>
      <p:pic>
        <p:nvPicPr>
          <p:cNvPr id="3074" name="Picture 2" descr="Word Art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785926"/>
            <a:ext cx="8620125" cy="525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</a:t>
            </a:r>
            <a:r>
              <a:rPr lang="zh-TW" altLang="en-US" b="1" dirty="0" smtClean="0"/>
              <a:t>格式介紹</a:t>
            </a:r>
            <a:endParaRPr lang="en-US" altLang="zh-TW" b="1" dirty="0" smtClean="0"/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/RTU</a:t>
            </a:r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/TCP</a:t>
            </a:r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/ASCII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5253</TotalTime>
  <Words>837</Words>
  <PresentationFormat>如螢幕大小 (4:3)</PresentationFormat>
  <Paragraphs>153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夏至</vt:lpstr>
      <vt:lpstr>物聯網大數據資料視覺化</vt:lpstr>
      <vt:lpstr>自我介紹</vt:lpstr>
      <vt:lpstr>大綱</vt:lpstr>
      <vt:lpstr>物聯網資料特性介紹</vt:lpstr>
      <vt:lpstr>物聯網資料特性介紹</vt:lpstr>
      <vt:lpstr>物聯網資料收集</vt:lpstr>
      <vt:lpstr>物聯網資料收集</vt:lpstr>
      <vt:lpstr>物聯網資料收集– Modbus</vt:lpstr>
      <vt:lpstr>物聯網資料收集– Modbus</vt:lpstr>
      <vt:lpstr>物聯網資料收集– Modbus</vt:lpstr>
      <vt:lpstr>物聯網資料收集– Modbus</vt:lpstr>
      <vt:lpstr>物聯網資料收集– Modbus</vt:lpstr>
      <vt:lpstr>電表資料收集的Live Demo</vt:lpstr>
      <vt:lpstr>電表資料收集的Live Demo</vt:lpstr>
      <vt:lpstr>電表資料收集的Live Demo</vt:lpstr>
      <vt:lpstr>電表資料收集的Live Demo</vt:lpstr>
      <vt:lpstr>電表資料收集的Live Demo</vt:lpstr>
      <vt:lpstr>常用的通訊協定</vt:lpstr>
      <vt:lpstr>常用的通訊協定</vt:lpstr>
      <vt:lpstr>常用的通訊協定</vt:lpstr>
      <vt:lpstr>資料視覺化應用</vt:lpstr>
      <vt:lpstr>電表資料</vt:lpstr>
      <vt:lpstr>電表資料</vt:lpstr>
      <vt:lpstr>電表資料</vt:lpstr>
      <vt:lpstr>電力資料2 – 發電資訊</vt:lpstr>
      <vt:lpstr>電力資料2 – 發電資訊</vt:lpstr>
      <vt:lpstr>電力資料2-日發電資訊</vt:lpstr>
      <vt:lpstr>電力資料2-日發電資訊</vt:lpstr>
      <vt:lpstr>電力資料2-日發電資訊</vt:lpstr>
      <vt:lpstr>電力資料2-日發電資訊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使用plotly</vt:lpstr>
      <vt:lpstr>使用plotly – 日發電量</vt:lpstr>
      <vt:lpstr>使用plotly – 日發電量</vt:lpstr>
      <vt:lpstr>使用plotly – 日發電量</vt:lpstr>
      <vt:lpstr>使用plotly – 日發電量</vt:lpstr>
      <vt:lpstr>使用plotly – 日發電量</vt:lpstr>
      <vt:lpstr>使用plotly – 日發電量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PR值</vt:lpstr>
      <vt:lpstr>使用plotly – Heatmap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物聯網大數據資料視覺化</dc:title>
  <dc:creator>X270</dc:creator>
  <cp:lastModifiedBy>X270</cp:lastModifiedBy>
  <cp:revision>50</cp:revision>
  <dcterms:created xsi:type="dcterms:W3CDTF">2023-06-11T14:17:58Z</dcterms:created>
  <dcterms:modified xsi:type="dcterms:W3CDTF">2023-06-25T02:30:35Z</dcterms:modified>
</cp:coreProperties>
</file>